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B2A70"/>
    <a:srgbClr val="620E96"/>
    <a:srgbClr val="7D11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275E24B-00F0-9B9A-68BC-3630AD0118A2}" v="80" dt="2023-12-07T10:58:59.656"/>
    <p1510:client id="{768A946D-C87D-4BD0-8082-1EB0060DD956}" v="19" dt="2023-12-07T11:24:41.7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83" d="100"/>
          <a:sy n="83" d="100"/>
        </p:scale>
        <p:origin x="32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C4B31-1D34-419C-912E-8A5BFBDA1AF9}" type="datetimeFigureOut">
              <a:rPr lang="en-GB" smtClean="0"/>
              <a:t>07/12/2023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86BEC-48FF-4E0C-A94E-7CFDF6238FB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9746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C4B31-1D34-419C-912E-8A5BFBDA1AF9}" type="datetimeFigureOut">
              <a:rPr lang="en-GB" smtClean="0"/>
              <a:t>07/12/2023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86BEC-48FF-4E0C-A94E-7CFDF6238FB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9156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C4B31-1D34-419C-912E-8A5BFBDA1AF9}" type="datetimeFigureOut">
              <a:rPr lang="en-GB" smtClean="0"/>
              <a:t>07/12/2023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86BEC-48FF-4E0C-A94E-7CFDF6238FB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6885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C4B31-1D34-419C-912E-8A5BFBDA1AF9}" type="datetimeFigureOut">
              <a:rPr lang="en-GB" smtClean="0"/>
              <a:t>07/12/2023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86BEC-48FF-4E0C-A94E-7CFDF6238FB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0997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C4B31-1D34-419C-912E-8A5BFBDA1AF9}" type="datetimeFigureOut">
              <a:rPr lang="en-GB" smtClean="0"/>
              <a:t>07/12/2023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86BEC-48FF-4E0C-A94E-7CFDF6238FB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0434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C4B31-1D34-419C-912E-8A5BFBDA1AF9}" type="datetimeFigureOut">
              <a:rPr lang="en-GB" smtClean="0"/>
              <a:t>07/12/2023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86BEC-48FF-4E0C-A94E-7CFDF6238FB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6824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C4B31-1D34-419C-912E-8A5BFBDA1AF9}" type="datetimeFigureOut">
              <a:rPr lang="en-GB" smtClean="0"/>
              <a:t>07/12/2023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86BEC-48FF-4E0C-A94E-7CFDF6238FB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584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C4B31-1D34-419C-912E-8A5BFBDA1AF9}" type="datetimeFigureOut">
              <a:rPr lang="en-GB" smtClean="0"/>
              <a:t>07/12/2023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86BEC-48FF-4E0C-A94E-7CFDF6238FB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1421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C4B31-1D34-419C-912E-8A5BFBDA1AF9}" type="datetimeFigureOut">
              <a:rPr lang="en-GB" smtClean="0"/>
              <a:t>07/12/2023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86BEC-48FF-4E0C-A94E-7CFDF6238FB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8773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C4B31-1D34-419C-912E-8A5BFBDA1AF9}" type="datetimeFigureOut">
              <a:rPr lang="en-GB" smtClean="0"/>
              <a:t>07/12/2023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86BEC-48FF-4E0C-A94E-7CFDF6238FB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1776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C4B31-1D34-419C-912E-8A5BFBDA1AF9}" type="datetimeFigureOut">
              <a:rPr lang="en-GB" smtClean="0"/>
              <a:t>07/12/2023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86BEC-48FF-4E0C-A94E-7CFDF6238FB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2684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6C4B31-1D34-419C-912E-8A5BFBDA1AF9}" type="datetimeFigureOut">
              <a:rPr lang="en-GB" smtClean="0"/>
              <a:t>07/12/2023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E86BEC-48FF-4E0C-A94E-7CFDF6238FB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6362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F8F166E5-6B89-FA8B-0E76-C8AC153ECD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538" y="4983188"/>
            <a:ext cx="3151905" cy="79864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5392BCA-28F9-FA6F-C138-2979486FAA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279" y="148527"/>
            <a:ext cx="3145809" cy="798645"/>
          </a:xfrm>
          <a:prstGeom prst="rect">
            <a:avLst/>
          </a:prstGeom>
        </p:spPr>
      </p:pic>
      <p:sp>
        <p:nvSpPr>
          <p:cNvPr id="25" name="Rounded Rectangle 24"/>
          <p:cNvSpPr/>
          <p:nvPr/>
        </p:nvSpPr>
        <p:spPr>
          <a:xfrm>
            <a:off x="144538" y="1707604"/>
            <a:ext cx="3113723" cy="765175"/>
          </a:xfrm>
          <a:prstGeom prst="roundRect">
            <a:avLst/>
          </a:prstGeom>
          <a:solidFill>
            <a:srgbClr val="4B2A70"/>
          </a:solidFill>
          <a:ln w="38100">
            <a:solidFill>
              <a:srgbClr val="620E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32" name="TextBox 65"/>
          <p:cNvSpPr txBox="1"/>
          <p:nvPr/>
        </p:nvSpPr>
        <p:spPr>
          <a:xfrm>
            <a:off x="3317088" y="286434"/>
            <a:ext cx="8385713" cy="259403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11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The “recertification” window opens </a:t>
            </a:r>
            <a:r>
              <a:rPr lang="en-GB" sz="11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 weeks</a:t>
            </a:r>
            <a:r>
              <a:rPr lang="en-GB" sz="11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1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GB" sz="11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rior to a club’s anniversary date. 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11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11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11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During the course of that period an applicant is sent several reminder emails and may receive text and phone call reminders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11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(should we have your contact details on file) 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11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11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 </a:t>
            </a:r>
            <a:endParaRPr lang="en-GB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11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If the AHC is not complete by the anniversary date, the club will automatically “expire” on the system &amp; lose all permissions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11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GB" sz="11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granted by the SCiMA, incl featuring on the “Find a Club” map</a:t>
            </a:r>
            <a:r>
              <a:rPr lang="en-GB" sz="11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(unless granted an extension by the Project Manager)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11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11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 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11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GB" sz="11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 email will be sent shortly after the expiry date advising the applicant of their future options.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11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11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*The club is eligible to reapply for the SCiMA after a period of 3 months from the date of expiry</a:t>
            </a:r>
            <a:r>
              <a:rPr lang="en-GB" sz="1100" b="1" kern="1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1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permission. A </a:t>
            </a:r>
            <a:r>
              <a:rPr lang="en-GB" sz="11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Safeguarding Code in Martial Arts Review</a:t>
            </a:r>
            <a:r>
              <a:rPr lang="en-GB" sz="11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will be mandatory as part of the new application.  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04754" y="1782416"/>
            <a:ext cx="3113722" cy="61555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1700" b="1" dirty="0">
                <a:solidFill>
                  <a:schemeClr val="bg1"/>
                </a:solidFill>
              </a:rPr>
              <a:t>RENEWALS "ANNUAL HEALTH CHECKS" (AHC)</a:t>
            </a:r>
          </a:p>
        </p:txBody>
      </p:sp>
      <p:sp>
        <p:nvSpPr>
          <p:cNvPr id="18" name="Down Arrow 17"/>
          <p:cNvSpPr/>
          <p:nvPr/>
        </p:nvSpPr>
        <p:spPr>
          <a:xfrm>
            <a:off x="7337808" y="1347462"/>
            <a:ext cx="172136" cy="194027"/>
          </a:xfrm>
          <a:prstGeom prst="down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22" name="Down Arrow 21"/>
          <p:cNvSpPr/>
          <p:nvPr/>
        </p:nvSpPr>
        <p:spPr>
          <a:xfrm>
            <a:off x="7325263" y="2113966"/>
            <a:ext cx="172136" cy="194027"/>
          </a:xfrm>
          <a:prstGeom prst="down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04189" y="6325296"/>
            <a:ext cx="587811" cy="53270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6200000">
            <a:off x="10966576" y="5116130"/>
            <a:ext cx="1863036" cy="406870"/>
          </a:xfrm>
          <a:prstGeom prst="rect">
            <a:avLst/>
          </a:prstGeom>
        </p:spPr>
      </p:pic>
      <p:sp>
        <p:nvSpPr>
          <p:cNvPr id="4" name="Rounded Rectangle 56">
            <a:extLst>
              <a:ext uri="{FF2B5EF4-FFF2-40B4-BE49-F238E27FC236}">
                <a16:creationId xmlns:a16="http://schemas.microsoft.com/office/drawing/2014/main" id="{5E3E33F8-AF0F-251E-4FD7-DCF43CFD3C2B}"/>
              </a:ext>
            </a:extLst>
          </p:cNvPr>
          <p:cNvSpPr/>
          <p:nvPr/>
        </p:nvSpPr>
        <p:spPr>
          <a:xfrm>
            <a:off x="3835004" y="93899"/>
            <a:ext cx="7924799" cy="3335101"/>
          </a:xfrm>
          <a:prstGeom prst="roundRect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94E2620-7CDA-E1A5-EA98-95DD4D83EE95}"/>
              </a:ext>
            </a:extLst>
          </p:cNvPr>
          <p:cNvSpPr txBox="1"/>
          <p:nvPr/>
        </p:nvSpPr>
        <p:spPr>
          <a:xfrm>
            <a:off x="300671" y="262161"/>
            <a:ext cx="2721888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algn="ctr">
              <a:defRPr sz="1700" b="1">
                <a:solidFill>
                  <a:schemeClr val="bg1"/>
                </a:solidFill>
              </a:defRPr>
            </a:lvl1pPr>
          </a:lstStyle>
          <a:p>
            <a:r>
              <a:rPr lang="en-US" sz="2400" dirty="0"/>
              <a:t>Reason for Removal</a:t>
            </a:r>
            <a:endParaRPr lang="en-GB" sz="2400" dirty="0"/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299AE430-7B66-1EC2-5AC2-6DF4A5F47D10}"/>
              </a:ext>
            </a:extLst>
          </p:cNvPr>
          <p:cNvSpPr/>
          <p:nvPr/>
        </p:nvSpPr>
        <p:spPr>
          <a:xfrm>
            <a:off x="3258260" y="1847875"/>
            <a:ext cx="519299" cy="484632"/>
          </a:xfrm>
          <a:prstGeom prst="rightArrow">
            <a:avLst/>
          </a:prstGeom>
          <a:solidFill>
            <a:srgbClr val="7030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B5F640D-EF5C-91B1-E1B0-B8868FD9F31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5400000">
            <a:off x="1382200" y="1173070"/>
            <a:ext cx="542591" cy="52430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0FDC81B-4387-5B5F-27B0-2DCB831C5E5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402489" y="4364652"/>
            <a:ext cx="524301" cy="542591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E073F315-7373-2CA7-10D8-CE2A68FBD8B1}"/>
              </a:ext>
            </a:extLst>
          </p:cNvPr>
          <p:cNvSpPr txBox="1"/>
          <p:nvPr/>
        </p:nvSpPr>
        <p:spPr>
          <a:xfrm>
            <a:off x="1445646" y="3639127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/>
              <a:t>OR</a:t>
            </a:r>
            <a:endParaRPr lang="en-GB" b="1" u="sng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1113DA2-FB7B-80AA-0E02-2751A0A4AC2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21019" y="4932558"/>
            <a:ext cx="3231160" cy="920576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C2853A63-CA10-61B2-6C3A-C97DBD916BC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58260" y="5102333"/>
            <a:ext cx="542591" cy="524301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52BC82C9-8118-D22A-3A56-7918356EB19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800851" y="3643580"/>
            <a:ext cx="7962066" cy="3168100"/>
          </a:xfrm>
          <a:prstGeom prst="rect">
            <a:avLst/>
          </a:prstGeom>
        </p:spPr>
      </p:pic>
      <p:sp>
        <p:nvSpPr>
          <p:cNvPr id="21" name="TextBox 70">
            <a:extLst>
              <a:ext uri="{FF2B5EF4-FFF2-40B4-BE49-F238E27FC236}">
                <a16:creationId xmlns:a16="http://schemas.microsoft.com/office/drawing/2014/main" id="{09A56E5A-14B3-5166-2269-67F3400101ED}"/>
              </a:ext>
            </a:extLst>
          </p:cNvPr>
          <p:cNvSpPr txBox="1"/>
          <p:nvPr/>
        </p:nvSpPr>
        <p:spPr>
          <a:xfrm>
            <a:off x="4063999" y="3807450"/>
            <a:ext cx="7389092" cy="292182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105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Clubs can be randomly selected at any time for a </a:t>
            </a:r>
            <a:r>
              <a:rPr lang="en-GB" sz="105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Safeguarding Code in Martial Arts Review</a:t>
            </a:r>
            <a:r>
              <a:rPr lang="en-GB" sz="105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Once selected, and informed, the applicant has 6 weeks to complete the </a:t>
            </a:r>
            <a:r>
              <a:rPr lang="en-GB" sz="105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Safeguarding Code in Martial Arts Review</a:t>
            </a:r>
            <a:r>
              <a:rPr lang="en-GB" sz="105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with the support of the SCiMA team.</a:t>
            </a:r>
            <a:endParaRPr lang="en-GB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11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GB" sz="11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1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105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the applicant fails to complete the </a:t>
            </a:r>
            <a:r>
              <a:rPr lang="en-GB" sz="105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Safeguarding Code in Martial Arts Review</a:t>
            </a:r>
            <a:r>
              <a:rPr lang="en-GB" sz="105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the allocated time period (by the end of these six weeks), permission for use of the mark and the marker on the “Find a Club” map could</a:t>
            </a:r>
            <a:r>
              <a:rPr lang="en-GB" sz="1050" b="1" kern="1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05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 immediately removed. </a:t>
            </a:r>
            <a:endParaRPr lang="en-GB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11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	</a:t>
            </a:r>
            <a:r>
              <a:rPr lang="en-GB" sz="11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105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there are mitigating circumstances, the deadline can be extended for one further calendar month, at the discretion of the Project Manager.  If the </a:t>
            </a:r>
            <a:r>
              <a:rPr lang="en-GB" sz="105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Safeguarding Code in Martial Arts Review</a:t>
            </a:r>
            <a:r>
              <a:rPr lang="en-GB" sz="105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is still not complete, at the end of this period permission is withdrawn &amp; the marker on the “Find a Club” map will be removed immediately. </a:t>
            </a:r>
            <a:endParaRPr lang="en-GB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11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	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11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GB" sz="1100" b="1" dirty="0">
              <a:solidFill>
                <a:srgbClr val="000000"/>
              </a:solidFill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105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*The club is eligible to reapply for the SCiMA after a period of 3 months from the date of expiry of permission.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105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GB" sz="105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Safeguarding Code in Martial Arts Review </a:t>
            </a:r>
            <a:r>
              <a:rPr lang="en-GB" sz="105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will be mandatory as part of the new application.  </a:t>
            </a:r>
            <a:endParaRPr lang="en-GB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Down Arrow 17">
            <a:extLst>
              <a:ext uri="{FF2B5EF4-FFF2-40B4-BE49-F238E27FC236}">
                <a16:creationId xmlns:a16="http://schemas.microsoft.com/office/drawing/2014/main" id="{BBA21B99-5EF3-B1DE-AF70-D49E7DC9A876}"/>
              </a:ext>
            </a:extLst>
          </p:cNvPr>
          <p:cNvSpPr/>
          <p:nvPr/>
        </p:nvSpPr>
        <p:spPr>
          <a:xfrm>
            <a:off x="7325263" y="605662"/>
            <a:ext cx="172136" cy="194027"/>
          </a:xfrm>
          <a:prstGeom prst="down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27" name="Down Arrow 17">
            <a:extLst>
              <a:ext uri="{FF2B5EF4-FFF2-40B4-BE49-F238E27FC236}">
                <a16:creationId xmlns:a16="http://schemas.microsoft.com/office/drawing/2014/main" id="{F413B360-D8F9-BB9A-C2C2-9C8A19EB7E1B}"/>
              </a:ext>
            </a:extLst>
          </p:cNvPr>
          <p:cNvSpPr/>
          <p:nvPr/>
        </p:nvSpPr>
        <p:spPr>
          <a:xfrm>
            <a:off x="7337808" y="4380663"/>
            <a:ext cx="172136" cy="194027"/>
          </a:xfrm>
          <a:prstGeom prst="down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28" name="Down Arrow 17">
            <a:extLst>
              <a:ext uri="{FF2B5EF4-FFF2-40B4-BE49-F238E27FC236}">
                <a16:creationId xmlns:a16="http://schemas.microsoft.com/office/drawing/2014/main" id="{1EAD6194-20B7-8A5A-6A47-AC1B1AEF872C}"/>
              </a:ext>
            </a:extLst>
          </p:cNvPr>
          <p:cNvSpPr/>
          <p:nvPr/>
        </p:nvSpPr>
        <p:spPr>
          <a:xfrm>
            <a:off x="7325263" y="5130616"/>
            <a:ext cx="172136" cy="194027"/>
          </a:xfrm>
          <a:prstGeom prst="down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66593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9E0C4D58D86B4AB0051964DB889C1F" ma:contentTypeVersion="18" ma:contentTypeDescription="Create a new document." ma:contentTypeScope="" ma:versionID="accffc4bb2a4ed8d9588e6501374e44d">
  <xsd:schema xmlns:xsd="http://www.w3.org/2001/XMLSchema" xmlns:xs="http://www.w3.org/2001/XMLSchema" xmlns:p="http://schemas.microsoft.com/office/2006/metadata/properties" xmlns:ns2="850ab94e-f055-4f25-bd2e-d763d7610ed3" xmlns:ns3="c4497d86-3b21-4d84-858c-467d047a0158" targetNamespace="http://schemas.microsoft.com/office/2006/metadata/properties" ma:root="true" ma:fieldsID="048116eba57e9b7135ae79b9c23329c7" ns2:_="" ns3:_="">
    <xsd:import namespace="850ab94e-f055-4f25-bd2e-d763d7610ed3"/>
    <xsd:import namespace="c4497d86-3b21-4d84-858c-467d047a015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0ab94e-f055-4f25-bd2e-d763d7610ed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eff74e26-8844-4ca0-a689-7063edca421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497d86-3b21-4d84-858c-467d047a015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37ff34df-cde5-4450-8a47-e8cd4cb5945a}" ma:internalName="TaxCatchAll" ma:showField="CatchAllData" ma:web="c4497d86-3b21-4d84-858c-467d047a015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50ab94e-f055-4f25-bd2e-d763d7610ed3">
      <Terms xmlns="http://schemas.microsoft.com/office/infopath/2007/PartnerControls"/>
    </lcf76f155ced4ddcb4097134ff3c332f>
    <TaxCatchAll xmlns="c4497d86-3b21-4d84-858c-467d047a0158" xsi:nil="true"/>
  </documentManagement>
</p:properties>
</file>

<file path=customXml/itemProps1.xml><?xml version="1.0" encoding="utf-8"?>
<ds:datastoreItem xmlns:ds="http://schemas.openxmlformats.org/officeDocument/2006/customXml" ds:itemID="{46676A30-A592-4F1A-8CD2-396F45687DC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50ab94e-f055-4f25-bd2e-d763d7610ed3"/>
    <ds:schemaRef ds:uri="c4497d86-3b21-4d84-858c-467d047a015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C27DE1C-1C31-496E-AE2C-E0CC144FCA4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6738785-15C3-43EC-BB52-053D3C066B4A}">
  <ds:schemaRefs>
    <ds:schemaRef ds:uri="http://purl.org/dc/dcmitype/"/>
    <ds:schemaRef ds:uri="c4497d86-3b21-4d84-858c-467d047a0158"/>
    <ds:schemaRef ds:uri="http://schemas.microsoft.com/office/2006/documentManagement/types"/>
    <ds:schemaRef ds:uri="http://schemas.microsoft.com/office/infopath/2007/PartnerControls"/>
    <ds:schemaRef ds:uri="850ab94e-f055-4f25-bd2e-d763d7610ed3"/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396</Words>
  <Application>Microsoft Office PowerPoint</Application>
  <PresentationFormat>Widescreen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Jo Aldridge</cp:lastModifiedBy>
  <cp:revision>88</cp:revision>
  <dcterms:created xsi:type="dcterms:W3CDTF">2020-03-19T11:44:46Z</dcterms:created>
  <dcterms:modified xsi:type="dcterms:W3CDTF">2023-12-07T11:44:12Z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0x010100C59E0C4D58D86B4AB0051964DB889C1F</vt:lpwstr>
  </property>
  <property fmtid="{D5CDD505-2E9C-101B-9397-08002B2CF9AE}" pid="3" name="MediaServiceImageTags">
    <vt:lpwstr/>
  </property>
</Properties>
</file>