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70"/>
    <a:srgbClr val="620E96"/>
    <a:srgbClr val="7D1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5E24B-00F0-9B9A-68BC-3630AD0118A2}" v="80" dt="2023-12-07T10:58:59.656"/>
    <p1510:client id="{768A946D-C87D-4BD0-8082-1EB0060DD956}" v="19" dt="2023-12-07T11:24:41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74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15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88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9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82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84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4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77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77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68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C4B31-1D34-419C-912E-8A5BFBDA1AF9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6BEC-48FF-4E0C-A94E-7CFDF6238F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6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8F166E5-6B89-FA8B-0E76-C8AC153EC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38" y="4983188"/>
            <a:ext cx="3151905" cy="7986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392BCA-28F9-FA6F-C138-2979486FA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79" y="148527"/>
            <a:ext cx="3145809" cy="798645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144538" y="1707604"/>
            <a:ext cx="3113723" cy="765175"/>
          </a:xfrm>
          <a:prstGeom prst="roundRect">
            <a:avLst/>
          </a:prstGeom>
          <a:solidFill>
            <a:srgbClr val="4B2A70"/>
          </a:solidFill>
          <a:ln w="38100">
            <a:solidFill>
              <a:srgbClr val="620E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2" name="TextBox 65"/>
          <p:cNvSpPr txBox="1"/>
          <p:nvPr/>
        </p:nvSpPr>
        <p:spPr>
          <a:xfrm>
            <a:off x="3317088" y="286434"/>
            <a:ext cx="8385713" cy="25940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The “recertification” window opens </a:t>
            </a:r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weeks</a:t>
            </a: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rior to a club’s anniversary date.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During the course of that period an applicant is sent several reminder emails and may receive text and phone call reminders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(should we have your contact details on file)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If the AHC is not complete by the anniversary date, the club will automatically “expire” on the system &amp; lose all permissions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granted by the SCiMA, incl featuring on the “Find a Club” map</a:t>
            </a:r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(unless granted an extension by the Project Manager)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email will be sent shortly after the expiry date advising the applicant of their future options.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*The club is eligible to reapply for the SCiMA after a period of 3 months from the date of expiry</a:t>
            </a:r>
            <a:r>
              <a:rPr lang="en-GB" sz="1100" b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permission. A </a:t>
            </a:r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Safeguarding Code in Martial Arts Review</a:t>
            </a: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be mandatory as part of the new application. 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4754" y="1782416"/>
            <a:ext cx="3113722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700" b="1" dirty="0">
                <a:solidFill>
                  <a:schemeClr val="bg1"/>
                </a:solidFill>
              </a:rPr>
              <a:t>RENEWALS "ANNUAL HEALTH CHECKS" (AHC)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7337808" y="1347462"/>
            <a:ext cx="172136" cy="1940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2" name="Down Arrow 21"/>
          <p:cNvSpPr/>
          <p:nvPr/>
        </p:nvSpPr>
        <p:spPr>
          <a:xfrm>
            <a:off x="7325263" y="2113966"/>
            <a:ext cx="172136" cy="1940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4189" y="6325296"/>
            <a:ext cx="587811" cy="5327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0966576" y="5116130"/>
            <a:ext cx="1863036" cy="406870"/>
          </a:xfrm>
          <a:prstGeom prst="rect">
            <a:avLst/>
          </a:prstGeom>
        </p:spPr>
      </p:pic>
      <p:sp>
        <p:nvSpPr>
          <p:cNvPr id="4" name="Rounded Rectangle 56">
            <a:extLst>
              <a:ext uri="{FF2B5EF4-FFF2-40B4-BE49-F238E27FC236}">
                <a16:creationId xmlns:a16="http://schemas.microsoft.com/office/drawing/2014/main" id="{5E3E33F8-AF0F-251E-4FD7-DCF43CFD3C2B}"/>
              </a:ext>
            </a:extLst>
          </p:cNvPr>
          <p:cNvSpPr/>
          <p:nvPr/>
        </p:nvSpPr>
        <p:spPr>
          <a:xfrm>
            <a:off x="3835004" y="93899"/>
            <a:ext cx="7924799" cy="3335101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4E2620-7CDA-E1A5-EA98-95DD4D83EE95}"/>
              </a:ext>
            </a:extLst>
          </p:cNvPr>
          <p:cNvSpPr txBox="1"/>
          <p:nvPr/>
        </p:nvSpPr>
        <p:spPr>
          <a:xfrm>
            <a:off x="300671" y="262161"/>
            <a:ext cx="272188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ctr">
              <a:defRPr sz="1700" b="1">
                <a:solidFill>
                  <a:schemeClr val="bg1"/>
                </a:solidFill>
              </a:defRPr>
            </a:lvl1pPr>
          </a:lstStyle>
          <a:p>
            <a:r>
              <a:rPr lang="en-US" sz="2400" dirty="0"/>
              <a:t>Reason for Removal</a:t>
            </a:r>
            <a:endParaRPr lang="en-GB" sz="2400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99AE430-7B66-1EC2-5AC2-6DF4A5F47D10}"/>
              </a:ext>
            </a:extLst>
          </p:cNvPr>
          <p:cNvSpPr/>
          <p:nvPr/>
        </p:nvSpPr>
        <p:spPr>
          <a:xfrm>
            <a:off x="3258260" y="1847875"/>
            <a:ext cx="519299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5F640D-EF5C-91B1-E1B0-B8868FD9F3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1382200" y="1173070"/>
            <a:ext cx="542591" cy="5243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FDC81B-4387-5B5F-27B0-2DCB831C5E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2489" y="4364652"/>
            <a:ext cx="524301" cy="5425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073F315-7373-2CA7-10D8-CE2A68FBD8B1}"/>
              </a:ext>
            </a:extLst>
          </p:cNvPr>
          <p:cNvSpPr txBox="1"/>
          <p:nvPr/>
        </p:nvSpPr>
        <p:spPr>
          <a:xfrm>
            <a:off x="1445646" y="363912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OR</a:t>
            </a:r>
            <a:endParaRPr lang="en-GB" b="1" u="sng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1113DA2-FB7B-80AA-0E02-2751A0A4AC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019" y="4932558"/>
            <a:ext cx="3231160" cy="9205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2853A63-CA10-61B2-6C3A-C97DBD916B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8260" y="5102333"/>
            <a:ext cx="542591" cy="52430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2BC82C9-8118-D22A-3A56-7918356EB1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0851" y="3643580"/>
            <a:ext cx="7962066" cy="3168100"/>
          </a:xfrm>
          <a:prstGeom prst="rect">
            <a:avLst/>
          </a:prstGeom>
        </p:spPr>
      </p:pic>
      <p:sp>
        <p:nvSpPr>
          <p:cNvPr id="21" name="TextBox 70">
            <a:extLst>
              <a:ext uri="{FF2B5EF4-FFF2-40B4-BE49-F238E27FC236}">
                <a16:creationId xmlns:a16="http://schemas.microsoft.com/office/drawing/2014/main" id="{09A56E5A-14B3-5166-2269-67F3400101ED}"/>
              </a:ext>
            </a:extLst>
          </p:cNvPr>
          <p:cNvSpPr txBox="1"/>
          <p:nvPr/>
        </p:nvSpPr>
        <p:spPr>
          <a:xfrm>
            <a:off x="4063999" y="3807450"/>
            <a:ext cx="7389092" cy="29218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Clubs can be randomly selected at any time for a </a:t>
            </a:r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Safeguarding Code in Martial Arts Review</a:t>
            </a: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Once selected, and informed, the applicant has 6 weeks to complete the </a:t>
            </a:r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Safeguarding Code in Martial Arts Review</a:t>
            </a: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the support of the SCiMA team.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applicant fails to complete the </a:t>
            </a:r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Safeguarding Code in Martial Arts Review</a:t>
            </a: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allocated time period (by the end of these six weeks), permission for use of the mark and the marker on the “Find a Club” map could</a:t>
            </a:r>
            <a:r>
              <a:rPr lang="en-GB" sz="1050" b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immediately removed.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	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are mitigating circumstances, the deadline can be extended for one further calendar month, at the discretion of the Project Manager.  If the </a:t>
            </a:r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Safeguarding Code in Martial Arts Review</a:t>
            </a: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still not complete, at the end of this period permission is withdrawn &amp; the marker on the “Find a Club” map will be removed immediately.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	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11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*The club is eligible to reapply for the SCiMA after a period of 3 months from the date of expiry of permission.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Safeguarding Code in Martial Arts Review </a:t>
            </a:r>
            <a:r>
              <a:rPr lang="en-GB" sz="105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be mandatory as part of the new application. 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Down Arrow 17">
            <a:extLst>
              <a:ext uri="{FF2B5EF4-FFF2-40B4-BE49-F238E27FC236}">
                <a16:creationId xmlns:a16="http://schemas.microsoft.com/office/drawing/2014/main" id="{BBA21B99-5EF3-B1DE-AF70-D49E7DC9A876}"/>
              </a:ext>
            </a:extLst>
          </p:cNvPr>
          <p:cNvSpPr/>
          <p:nvPr/>
        </p:nvSpPr>
        <p:spPr>
          <a:xfrm>
            <a:off x="7325263" y="605662"/>
            <a:ext cx="172136" cy="1940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7" name="Down Arrow 17">
            <a:extLst>
              <a:ext uri="{FF2B5EF4-FFF2-40B4-BE49-F238E27FC236}">
                <a16:creationId xmlns:a16="http://schemas.microsoft.com/office/drawing/2014/main" id="{F413B360-D8F9-BB9A-C2C2-9C8A19EB7E1B}"/>
              </a:ext>
            </a:extLst>
          </p:cNvPr>
          <p:cNvSpPr/>
          <p:nvPr/>
        </p:nvSpPr>
        <p:spPr>
          <a:xfrm>
            <a:off x="7337808" y="4380663"/>
            <a:ext cx="172136" cy="1940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8" name="Down Arrow 17">
            <a:extLst>
              <a:ext uri="{FF2B5EF4-FFF2-40B4-BE49-F238E27FC236}">
                <a16:creationId xmlns:a16="http://schemas.microsoft.com/office/drawing/2014/main" id="{1EAD6194-20B7-8A5A-6A47-AC1B1AEF872C}"/>
              </a:ext>
            </a:extLst>
          </p:cNvPr>
          <p:cNvSpPr/>
          <p:nvPr/>
        </p:nvSpPr>
        <p:spPr>
          <a:xfrm>
            <a:off x="7325263" y="5130616"/>
            <a:ext cx="172136" cy="1940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65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9E0C4D58D86B4AB0051964DB889C1F" ma:contentTypeVersion="18" ma:contentTypeDescription="Create a new document." ma:contentTypeScope="" ma:versionID="accffc4bb2a4ed8d9588e6501374e44d">
  <xsd:schema xmlns:xsd="http://www.w3.org/2001/XMLSchema" xmlns:xs="http://www.w3.org/2001/XMLSchema" xmlns:p="http://schemas.microsoft.com/office/2006/metadata/properties" xmlns:ns2="850ab94e-f055-4f25-bd2e-d763d7610ed3" xmlns:ns3="c4497d86-3b21-4d84-858c-467d047a0158" targetNamespace="http://schemas.microsoft.com/office/2006/metadata/properties" ma:root="true" ma:fieldsID="048116eba57e9b7135ae79b9c23329c7" ns2:_="" ns3:_="">
    <xsd:import namespace="850ab94e-f055-4f25-bd2e-d763d7610ed3"/>
    <xsd:import namespace="c4497d86-3b21-4d84-858c-467d047a01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ab94e-f055-4f25-bd2e-d763d7610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ff74e26-8844-4ca0-a689-7063edca42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97d86-3b21-4d84-858c-467d047a015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7ff34df-cde5-4450-8a47-e8cd4cb5945a}" ma:internalName="TaxCatchAll" ma:showField="CatchAllData" ma:web="c4497d86-3b21-4d84-858c-467d047a01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50ab94e-f055-4f25-bd2e-d763d7610ed3">
      <Terms xmlns="http://schemas.microsoft.com/office/infopath/2007/PartnerControls"/>
    </lcf76f155ced4ddcb4097134ff3c332f>
    <TaxCatchAll xmlns="c4497d86-3b21-4d84-858c-467d047a0158" xsi:nil="true"/>
  </documentManagement>
</p:properties>
</file>

<file path=customXml/itemProps1.xml><?xml version="1.0" encoding="utf-8"?>
<ds:datastoreItem xmlns:ds="http://schemas.openxmlformats.org/officeDocument/2006/customXml" ds:itemID="{46676A30-A592-4F1A-8CD2-396F45687D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0ab94e-f055-4f25-bd2e-d763d7610ed3"/>
    <ds:schemaRef ds:uri="c4497d86-3b21-4d84-858c-467d047a01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27DE1C-1C31-496E-AE2C-E0CC144FCA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738785-15C3-43EC-BB52-053D3C066B4A}">
  <ds:schemaRefs>
    <ds:schemaRef ds:uri="http://purl.org/dc/dcmitype/"/>
    <ds:schemaRef ds:uri="c4497d86-3b21-4d84-858c-467d047a0158"/>
    <ds:schemaRef ds:uri="http://schemas.microsoft.com/office/2006/documentManagement/types"/>
    <ds:schemaRef ds:uri="http://schemas.microsoft.com/office/infopath/2007/PartnerControls"/>
    <ds:schemaRef ds:uri="850ab94e-f055-4f25-bd2e-d763d7610ed3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396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Jo Aldridge</cp:lastModifiedBy>
  <cp:revision>88</cp:revision>
  <dcterms:created xsi:type="dcterms:W3CDTF">2020-03-19T11:44:46Z</dcterms:created>
  <dcterms:modified xsi:type="dcterms:W3CDTF">2023-12-07T11:44:12Z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0x010100C59E0C4D58D86B4AB0051964DB889C1F</vt:lpwstr>
  </property>
  <property fmtid="{D5CDD505-2E9C-101B-9397-08002B2CF9AE}" pid="3" name="MediaServiceImageTags">
    <vt:lpwstr/>
  </property>
</Properties>
</file>